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1" r:id="rId3"/>
    <p:sldId id="286" r:id="rId4"/>
    <p:sldId id="285" r:id="rId5"/>
    <p:sldId id="287" r:id="rId6"/>
    <p:sldId id="272" r:id="rId7"/>
    <p:sldId id="273" r:id="rId8"/>
    <p:sldId id="265" r:id="rId9"/>
    <p:sldId id="288" r:id="rId10"/>
    <p:sldId id="276" r:id="rId11"/>
    <p:sldId id="281" r:id="rId12"/>
    <p:sldId id="282" r:id="rId13"/>
    <p:sldId id="283" r:id="rId14"/>
    <p:sldId id="277" r:id="rId15"/>
    <p:sldId id="284" r:id="rId16"/>
    <p:sldId id="280" r:id="rId17"/>
    <p:sldId id="278" r:id="rId18"/>
    <p:sldId id="27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216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C13F4-4F71-4BC0-8F9E-ABE01A2AC0E6}" type="datetimeFigureOut">
              <a:rPr lang="en-US" smtClean="0"/>
              <a:t>8/21/16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1D76E-00A0-46BD-BA08-F16FFF9A43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865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1D76E-00A0-46BD-BA08-F16FFF9A436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039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F42D6-E58E-47FE-B317-05C5057C9E47}" type="datetime1">
              <a:rPr lang="en-US" smtClean="0"/>
              <a:t>8/21/16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2A072-C6B9-44A3-B81C-9F76943252C3}" type="datetime1">
              <a:rPr lang="en-US" smtClean="0"/>
              <a:t>8/21/16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0F8DB-4208-40B6-B3A2-2E34E3FD2E46}" type="datetime1">
              <a:rPr lang="en-US" smtClean="0"/>
              <a:t>8/21/16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FE37-34D9-4735-9FE6-AB3A38F9DE50}" type="datetime1">
              <a:rPr lang="en-US" smtClean="0"/>
              <a:t>8/21/16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1D5F-1CC8-42D0-A3B3-A7032E39872E}" type="datetime1">
              <a:rPr lang="en-US" smtClean="0"/>
              <a:t>8/21/16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E665F-EAC5-4487-B698-36090D06ADE5}" type="datetime1">
              <a:rPr lang="en-US" smtClean="0"/>
              <a:t>8/21/16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679D-0911-4CC7-8B39-1D96FDB86E3E}" type="datetime1">
              <a:rPr lang="en-US" smtClean="0"/>
              <a:t>8/21/16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DE6B-53BF-4DFE-8948-3D3460D93EDA}" type="datetime1">
              <a:rPr lang="en-US" smtClean="0"/>
              <a:t>8/21/16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B2D2-A40A-4BEB-8177-5802ED3E5B99}" type="datetime1">
              <a:rPr lang="en-US" smtClean="0"/>
              <a:t>8/21/16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30C5-B187-4743-9BDD-F3CDE5703A86}" type="datetime1">
              <a:rPr lang="en-US" smtClean="0"/>
              <a:t>8/21/16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34DE-50CE-4114-9387-756099AC0E51}" type="datetime1">
              <a:rPr lang="en-US" smtClean="0"/>
              <a:t>8/21/16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E0FB6-EB3F-4101-9BF9-B87EAC61878D}" type="datetime1">
              <a:rPr lang="en-US" smtClean="0"/>
              <a:t>8/21/16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03D70-CFF0-432D-B628-6690D22A6473}" type="datetime1">
              <a:rPr lang="en-US" smtClean="0"/>
              <a:t>8/21/16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84B87-88FC-48CB-9C12-CD0C96B77387}" type="datetime1">
              <a:rPr lang="en-US" smtClean="0"/>
              <a:t>8/21/16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040E1-F65A-4454-8E9A-6278C74C3C8F}" type="datetime1">
              <a:rPr lang="en-US" smtClean="0"/>
              <a:t>8/21/16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0BC1-57BE-476C-97B2-E177B2499B80}" type="datetime1">
              <a:rPr lang="en-US" smtClean="0"/>
              <a:t>8/21/16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10A1-721B-4127-A669-29850F7BA007}" type="datetime1">
              <a:rPr lang="en-US" smtClean="0"/>
              <a:t>8/21/16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53DFADD-D3BE-40DF-B0FE-6E523B86FBA5}" type="datetime1">
              <a:rPr lang="en-US" smtClean="0"/>
              <a:t>8/21/16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ptreeboard.or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 smtClean="0"/>
              <a:t>Tuxedo Park </a:t>
            </a:r>
            <a:br>
              <a:rPr lang="en-US" sz="4800" b="1" dirty="0" smtClean="0"/>
            </a:br>
            <a:r>
              <a:rPr lang="en-US" sz="4800" b="1" dirty="0" smtClean="0"/>
              <a:t>Tree Advisory Board (TPTAB)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Report to the village of tuxedo Park board of trustees</a:t>
            </a:r>
          </a:p>
          <a:p>
            <a:r>
              <a:rPr lang="en-US" dirty="0" smtClean="0"/>
              <a:t>August 24,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Picture 6" descr="C:\Users\wcynyc\Documents\TAB Letterhead\TPtreeboardlogojpegChiuYi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5" y="1612669"/>
            <a:ext cx="2103634" cy="1499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42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895" y="452717"/>
            <a:ext cx="9335939" cy="1409333"/>
          </a:xfrm>
        </p:spPr>
        <p:txBody>
          <a:bodyPr/>
          <a:lstStyle/>
          <a:p>
            <a:r>
              <a:rPr lang="en-US" b="1" dirty="0" smtClean="0"/>
              <a:t>TAB-recommended firm: Larry </a:t>
            </a:r>
            <a:r>
              <a:rPr lang="en-US" b="1" dirty="0"/>
              <a:t>Weaner Landscape Associates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i="1" dirty="0" smtClean="0"/>
              <a:t>Their proposal</a:t>
            </a:r>
            <a:r>
              <a:rPr lang="en-US" dirty="0" smtClean="0"/>
              <a:t>:</a:t>
            </a:r>
          </a:p>
          <a:p>
            <a:r>
              <a:rPr lang="en-US" dirty="0" smtClean="0"/>
              <a:t>Preserve and enhance biodiversity.</a:t>
            </a:r>
          </a:p>
          <a:p>
            <a:r>
              <a:rPr lang="en-US" dirty="0" smtClean="0"/>
              <a:t>Encourage native trees and shrubs and remove invasive species.</a:t>
            </a:r>
          </a:p>
          <a:p>
            <a:r>
              <a:rPr lang="en-US" dirty="0" smtClean="0"/>
              <a:t>Provide for community enjoyment and educational opportunity via walking trails, benches, viewing points, signage, etc.</a:t>
            </a:r>
          </a:p>
          <a:p>
            <a:r>
              <a:rPr lang="en-US" dirty="0"/>
              <a:t>Finished aesthetics appropriate for a park-like setting.</a:t>
            </a:r>
          </a:p>
          <a:p>
            <a:r>
              <a:rPr lang="en-US" dirty="0" smtClean="0"/>
              <a:t>Master plan encompasses the entire 21 acres.</a:t>
            </a:r>
          </a:p>
          <a:p>
            <a:r>
              <a:rPr lang="en-US" dirty="0" smtClean="0"/>
              <a:t>Phased approach – hierarchy-based prioritization.</a:t>
            </a:r>
          </a:p>
          <a:p>
            <a:r>
              <a:rPr lang="en-US" dirty="0" smtClean="0"/>
              <a:t>Focus on both restoration AND ongoing, </a:t>
            </a:r>
            <a:r>
              <a:rPr lang="en-US" b="1" i="1" dirty="0" smtClean="0">
                <a:solidFill>
                  <a:srgbClr val="FF0000"/>
                </a:solidFill>
              </a:rPr>
              <a:t>sustainable</a:t>
            </a:r>
            <a:r>
              <a:rPr lang="en-US" dirty="0" smtClean="0"/>
              <a:t> maintenance.</a:t>
            </a:r>
          </a:p>
          <a:p>
            <a:r>
              <a:rPr lang="en-US" dirty="0" smtClean="0"/>
              <a:t>A consultative/partnership approach to working with the TPTAB.</a:t>
            </a:r>
          </a:p>
          <a:p>
            <a:r>
              <a:rPr lang="en-US" dirty="0" smtClean="0"/>
              <a:t>Aiming at a complete design in Spring 2017.</a:t>
            </a:r>
          </a:p>
          <a:p>
            <a:r>
              <a:rPr lang="en-US" dirty="0" smtClean="0"/>
              <a:t>Deliverables: a master restoration and maintenance plan comprising segments in a format that can be given to DPW/sent to landscaping firms to invite bids.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65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Race Track Preserve: the vision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2" y="1296785"/>
            <a:ext cx="9196157" cy="538664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1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Race Track Preserve: the vision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429789"/>
            <a:ext cx="9063153" cy="51705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61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Race Track Preserve: the vision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346662"/>
            <a:ext cx="9079779" cy="52370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43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Larry Weaner Landscape Associates </a:t>
            </a:r>
            <a:r>
              <a:rPr lang="en-US" b="1" dirty="0" smtClean="0"/>
              <a:t>proposal – pricing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892829"/>
            <a:ext cx="8946541" cy="335557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Design fee $20,185 excluding construction administration, or</a:t>
            </a:r>
          </a:p>
          <a:p>
            <a:r>
              <a:rPr lang="en-US" sz="2400" dirty="0" smtClean="0"/>
              <a:t>$21,585 including construction administration.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30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Larry Weaner Landscape Associates proposal – </a:t>
            </a:r>
            <a:r>
              <a:rPr lang="en-US" b="1" dirty="0" smtClean="0"/>
              <a:t>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676698"/>
            <a:ext cx="8946541" cy="3571701"/>
          </a:xfrm>
        </p:spPr>
        <p:txBody>
          <a:bodyPr>
            <a:normAutofit/>
          </a:bodyPr>
          <a:lstStyle/>
          <a:p>
            <a:r>
              <a:rPr lang="en-US" sz="2400" dirty="0"/>
              <a:t>$25,000 restricted gift for </a:t>
            </a:r>
            <a:r>
              <a:rPr lang="en-US" sz="2400" dirty="0" smtClean="0"/>
              <a:t>restoration work </a:t>
            </a:r>
            <a:r>
              <a:rPr lang="en-US" sz="2400" dirty="0"/>
              <a:t>on the Race Track has </a:t>
            </a:r>
            <a:r>
              <a:rPr lang="en-US" sz="2400" dirty="0" smtClean="0"/>
              <a:t>been </a:t>
            </a:r>
            <a:r>
              <a:rPr lang="en-US" sz="2400" dirty="0"/>
              <a:t>secured by the Friends of the Race Track Preserve – more than covering the design fee.</a:t>
            </a:r>
          </a:p>
          <a:p>
            <a:r>
              <a:rPr lang="en-US" sz="2400" dirty="0"/>
              <a:t>Going forward, implementation work will be subject to a bid process and phased to match donations and grants.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0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Race Track Preserve: implications to the Village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660073"/>
            <a:ext cx="8946541" cy="358832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Village budget/financial </a:t>
            </a:r>
            <a:r>
              <a:rPr lang="en-US" sz="2400" dirty="0"/>
              <a:t>impact: </a:t>
            </a:r>
            <a:r>
              <a:rPr lang="en-US" sz="2400" b="1" dirty="0">
                <a:solidFill>
                  <a:srgbClr val="FF0000"/>
                </a:solidFill>
              </a:rPr>
              <a:t>ZERO</a:t>
            </a:r>
          </a:p>
          <a:p>
            <a:r>
              <a:rPr lang="en-US" sz="2400" dirty="0" smtClean="0"/>
              <a:t>Environmental benefits: SIGNIFICANT</a:t>
            </a:r>
          </a:p>
          <a:p>
            <a:r>
              <a:rPr lang="en-US" sz="2400" dirty="0" smtClean="0"/>
              <a:t>Infrastructural benefits: SIGNIFICANT</a:t>
            </a:r>
          </a:p>
          <a:p>
            <a:r>
              <a:rPr lang="en-US" sz="2400" dirty="0" smtClean="0"/>
              <a:t>Visual/aesthetics benefits: SIGNIFICANT</a:t>
            </a:r>
          </a:p>
          <a:p>
            <a:r>
              <a:rPr lang="en-US" sz="2400" dirty="0" smtClean="0"/>
              <a:t>Community lifestyle/enjoyment: POSITIVE</a:t>
            </a:r>
          </a:p>
          <a:p>
            <a:r>
              <a:rPr lang="en-US" sz="2400" dirty="0" smtClean="0"/>
              <a:t>Property values: POSITIVE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09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BOT-approved TPTAB 2016/2017</a:t>
            </a:r>
            <a:r>
              <a:rPr lang="en-US" dirty="0" smtClean="0"/>
              <a:t> </a:t>
            </a:r>
            <a:r>
              <a:rPr lang="en-US" b="1" dirty="0" smtClean="0"/>
              <a:t>budget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3001991"/>
            <a:ext cx="8946541" cy="324640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$5,000 direct expenses.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260 hours </a:t>
            </a:r>
            <a:r>
              <a:rPr lang="en-US" sz="2400" dirty="0" smtClean="0"/>
              <a:t>of allocated DPW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1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155275"/>
            <a:ext cx="9404723" cy="1380227"/>
          </a:xfrm>
        </p:spPr>
        <p:txBody>
          <a:bodyPr/>
          <a:lstStyle/>
          <a:p>
            <a:r>
              <a:rPr lang="en-US" b="1" dirty="0"/>
              <a:t>BOT approved TPTAB 2016/2017</a:t>
            </a:r>
            <a:r>
              <a:rPr lang="en-US" dirty="0"/>
              <a:t> </a:t>
            </a:r>
            <a:r>
              <a:rPr lang="en-US" b="1" dirty="0" smtClean="0"/>
              <a:t>budget: expenses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6928" y="1535503"/>
            <a:ext cx="8963906" cy="4747404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Removal of 6 particularly aggressive invasive plants that have not yet spread widely at the Race Track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4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sz="1400" dirty="0" smtClean="0"/>
              <a:t>Japanese Angelica Trees $1,300 (Ramapo Mountain Trees &amp; Shrubs Corp.)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4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sz="1400" dirty="0" smtClean="0"/>
              <a:t>Japanese Knotweed $175 (Ira Wickes)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sz="14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sz="1400" dirty="0" smtClean="0"/>
              <a:t>Geotextile fabric to cover area after removal by DPW/volunteers of </a:t>
            </a:r>
            <a:r>
              <a:rPr lang="en-US" sz="1400" dirty="0" err="1"/>
              <a:t>P</a:t>
            </a:r>
            <a:r>
              <a:rPr lang="en-US" sz="1400" dirty="0" err="1" smtClean="0"/>
              <a:t>hragmites</a:t>
            </a:r>
            <a:r>
              <a:rPr lang="en-US" sz="1400" dirty="0" smtClean="0"/>
              <a:t> + Goutweed $616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400" dirty="0"/>
          </a:p>
          <a:p>
            <a:pPr lvl="0" defTabSz="914400">
              <a:spcBef>
                <a:spcPts val="0"/>
              </a:spcBef>
              <a:buClrTx/>
              <a:buSzTx/>
              <a:buFont typeface="Wingdings" charset="2"/>
              <a:buChar char="§"/>
              <a:defRPr/>
            </a:pPr>
            <a:r>
              <a:rPr lang="en-US" sz="1400" dirty="0" smtClean="0"/>
              <a:t>Japanese </a:t>
            </a:r>
            <a:r>
              <a:rPr lang="en-US" sz="1400" dirty="0" err="1"/>
              <a:t>Stiltgrass</a:t>
            </a:r>
            <a:r>
              <a:rPr lang="en-US" sz="1400" dirty="0"/>
              <a:t> </a:t>
            </a:r>
            <a:r>
              <a:rPr lang="en-US" sz="1400" dirty="0" smtClean="0"/>
              <a:t> vines and </a:t>
            </a:r>
            <a:r>
              <a:rPr lang="en-US" sz="1400" dirty="0" err="1" smtClean="0"/>
              <a:t>Miscanthus</a:t>
            </a:r>
            <a:r>
              <a:rPr lang="en-US" sz="1400" dirty="0" smtClean="0"/>
              <a:t> </a:t>
            </a:r>
            <a:r>
              <a:rPr lang="en-US" sz="1400" dirty="0"/>
              <a:t> </a:t>
            </a:r>
            <a:r>
              <a:rPr lang="en-US" sz="1400" dirty="0" smtClean="0"/>
              <a:t>(The </a:t>
            </a:r>
            <a:r>
              <a:rPr lang="en-US" sz="1400" dirty="0" err="1" smtClean="0"/>
              <a:t>Deviners</a:t>
            </a:r>
            <a:r>
              <a:rPr lang="en-US" sz="1400" dirty="0" smtClean="0"/>
              <a:t>) $0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  <a:defRPr/>
            </a:pPr>
            <a:endParaRPr lang="en-US" sz="1400" dirty="0"/>
          </a:p>
          <a:p>
            <a:pPr marL="0" lvl="0" indent="0" defTabSz="914400">
              <a:spcBef>
                <a:spcPts val="0"/>
              </a:spcBef>
              <a:buClrTx/>
              <a:buSzTx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Tree tubes and other miscellaneous tree care materials – donated $0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  <a:defRPr/>
            </a:pPr>
            <a:endParaRPr lang="en-US" sz="1400" b="1" dirty="0">
              <a:solidFill>
                <a:srgbClr val="FF0000"/>
              </a:solidFill>
            </a:endParaRP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September 23 Tree Diseases/Invasive Species Management seminar speaking fee $500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  <a:defRPr/>
            </a:pPr>
            <a:endParaRPr lang="en-US" sz="1400" b="1" dirty="0">
              <a:solidFill>
                <a:srgbClr val="FF0000"/>
              </a:solidFill>
            </a:endParaRP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September seminar invitation postcard and postage $</a:t>
            </a:r>
            <a:r>
              <a:rPr lang="en-US" sz="1400" b="1" dirty="0" smtClean="0">
                <a:solidFill>
                  <a:srgbClr val="FF0000"/>
                </a:solidFill>
              </a:rPr>
              <a:t>350 estimated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  <a:defRPr/>
            </a:pPr>
            <a:endParaRPr lang="en-US" sz="1400" b="1" dirty="0">
              <a:solidFill>
                <a:srgbClr val="FF0000"/>
              </a:solidFill>
            </a:endParaRP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October Dedication Ceremony invitation postcard and postage $</a:t>
            </a:r>
            <a:r>
              <a:rPr lang="en-US" sz="1400" b="1" dirty="0" smtClean="0">
                <a:solidFill>
                  <a:srgbClr val="FF0000"/>
                </a:solidFill>
              </a:rPr>
              <a:t>150 estimated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  <a:defRPr/>
            </a:pPr>
            <a:endParaRPr lang="en-US" sz="1400" b="1" dirty="0">
              <a:solidFill>
                <a:srgbClr val="FF0000"/>
              </a:solidFill>
            </a:endParaRP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Website annual hosting fee and domain fee: $</a:t>
            </a:r>
            <a:r>
              <a:rPr lang="en-US" sz="1400" b="1" dirty="0" smtClean="0">
                <a:solidFill>
                  <a:srgbClr val="FF0000"/>
                </a:solidFill>
              </a:rPr>
              <a:t>100 estimated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  <a:defRPr/>
            </a:pPr>
            <a:endParaRPr lang="en-US" sz="1400" b="1" dirty="0">
              <a:solidFill>
                <a:srgbClr val="FF0000"/>
              </a:solidFill>
            </a:endParaRP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Website design upgrade: $</a:t>
            </a:r>
            <a:r>
              <a:rPr lang="en-US" sz="1400" b="1" dirty="0" smtClean="0">
                <a:solidFill>
                  <a:srgbClr val="FF0000"/>
                </a:solidFill>
              </a:rPr>
              <a:t>500 estimated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endParaRPr lang="en-US" sz="1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UNALLOCATED/UNSPENT </a:t>
            </a:r>
            <a:r>
              <a:rPr lang="en-US" sz="1400" b="1" dirty="0" smtClean="0">
                <a:solidFill>
                  <a:srgbClr val="FF0000"/>
                </a:solidFill>
              </a:rPr>
              <a:t>BUDGET $1,309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52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has the TAB been doing?</a:t>
            </a:r>
            <a:br>
              <a:rPr lang="en-US" b="1" dirty="0" smtClean="0"/>
            </a:br>
            <a:r>
              <a:rPr lang="en-US" b="1" dirty="0" smtClean="0">
                <a:solidFill>
                  <a:srgbClr val="FF0000"/>
                </a:solidFill>
              </a:rPr>
              <a:t>Education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427316"/>
            <a:ext cx="8946541" cy="3821083"/>
          </a:xfrm>
        </p:spPr>
        <p:txBody>
          <a:bodyPr>
            <a:noAutofit/>
          </a:bodyPr>
          <a:lstStyle/>
          <a:p>
            <a:r>
              <a:rPr lang="en-US" sz="2200" dirty="0" smtClean="0">
                <a:hlinkClick r:id="rId2"/>
              </a:rPr>
              <a:t>www.tptreeboard.org</a:t>
            </a:r>
            <a:r>
              <a:rPr lang="en-US" sz="2200" dirty="0" smtClean="0"/>
              <a:t> featuring extensive tree care and related information was launched in March. </a:t>
            </a:r>
            <a:r>
              <a:rPr lang="en-US" sz="2200" dirty="0" smtClean="0"/>
              <a:t>M</a:t>
            </a:r>
            <a:r>
              <a:rPr lang="en-US" sz="2200" dirty="0" smtClean="0"/>
              <a:t>onthly updates.</a:t>
            </a:r>
            <a:endParaRPr lang="en-US" sz="2200" dirty="0" smtClean="0"/>
          </a:p>
          <a:p>
            <a:r>
              <a:rPr lang="en-US" sz="2200" dirty="0"/>
              <a:t>Sending ”TAB </a:t>
            </a:r>
            <a:r>
              <a:rPr lang="en-US" sz="2200" dirty="0" smtClean="0"/>
              <a:t>Updates</a:t>
            </a:r>
            <a:r>
              <a:rPr lang="en-US" sz="2200" dirty="0"/>
              <a:t>” with each quarterly water bill mailings.</a:t>
            </a:r>
            <a:endParaRPr lang="en-US" sz="2200" dirty="0" smtClean="0"/>
          </a:p>
          <a:p>
            <a:r>
              <a:rPr lang="en-US" sz="2200" dirty="0" smtClean="0"/>
              <a:t>Brought the community together to celebrate Arbor Day on April 30 with an event entirely funded by donations.</a:t>
            </a:r>
          </a:p>
          <a:p>
            <a:r>
              <a:rPr lang="en-US" sz="2200" dirty="0" smtClean="0"/>
              <a:t>Presented the 2016 Arbor Day Award to Dena Steele and Houston Stebbins; planted a donated native beech tree in their honor in front of the Keep.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26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has the TAB been doing?</a:t>
            </a:r>
            <a:br>
              <a:rPr lang="en-US" b="1" dirty="0"/>
            </a:br>
            <a:r>
              <a:rPr lang="en-US" b="1" dirty="0" smtClean="0">
                <a:solidFill>
                  <a:srgbClr val="FF0000"/>
                </a:solidFill>
              </a:rPr>
              <a:t>Forest revitalization on Village land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410691"/>
            <a:ext cx="8946541" cy="3837708"/>
          </a:xfrm>
        </p:spPr>
        <p:txBody>
          <a:bodyPr/>
          <a:lstStyle/>
          <a:p>
            <a:r>
              <a:rPr lang="en-US" sz="2200" dirty="0"/>
              <a:t>Planted 150 trees and shrubs along both banks of the Augusta Brook with the assistance of the Garden </a:t>
            </a:r>
            <a:r>
              <a:rPr lang="en-US" sz="2200" dirty="0" smtClean="0"/>
              <a:t>Club and staff of the Department of Environmental Conservation (DEC).</a:t>
            </a:r>
            <a:endParaRPr lang="en-US" sz="2200" dirty="0"/>
          </a:p>
          <a:p>
            <a:r>
              <a:rPr lang="en-US" sz="2200" dirty="0"/>
              <a:t>Ongoing removal of dead/hazardous trees on Village property – starting with 8 large dead trees along Tuxedo Road and at south end of Tuxedo Lake</a:t>
            </a:r>
            <a:r>
              <a:rPr lang="en-US" sz="2200" dirty="0" smtClean="0"/>
              <a:t>.</a:t>
            </a:r>
          </a:p>
          <a:p>
            <a:r>
              <a:rPr lang="en-US" sz="2200" dirty="0"/>
              <a:t>The </a:t>
            </a:r>
            <a:r>
              <a:rPr lang="en-US" sz="2200" dirty="0" err="1"/>
              <a:t>Deviners</a:t>
            </a:r>
            <a:r>
              <a:rPr lang="en-US" sz="2200" dirty="0"/>
              <a:t> have been cutting vines along Tuxedo Road, at the Race Track and along the Eastern </a:t>
            </a:r>
            <a:r>
              <a:rPr lang="en-US" sz="2200" dirty="0" smtClean="0"/>
              <a:t>Causeway (taking </a:t>
            </a:r>
            <a:r>
              <a:rPr lang="en-US" sz="2200" dirty="0"/>
              <a:t>care to retain </a:t>
            </a:r>
            <a:r>
              <a:rPr lang="en-US" sz="2200" dirty="0" smtClean="0"/>
              <a:t>l</a:t>
            </a:r>
            <a:r>
              <a:rPr lang="en-US" sz="2200" dirty="0" smtClean="0"/>
              <a:t>akeside</a:t>
            </a:r>
            <a:r>
              <a:rPr lang="en-US" sz="2200" dirty="0" smtClean="0"/>
              <a:t> </a:t>
            </a:r>
            <a:r>
              <a:rPr lang="en-US" sz="2200" dirty="0" smtClean="0"/>
              <a:t>vegetative buffers </a:t>
            </a:r>
            <a:r>
              <a:rPr lang="en-US" sz="2200" dirty="0"/>
              <a:t>needed to manage embankment erosion and storm water </a:t>
            </a:r>
            <a:r>
              <a:rPr lang="en-US" sz="2200" dirty="0" smtClean="0"/>
              <a:t>run-off.)</a:t>
            </a:r>
            <a:endParaRPr lang="en-US" sz="2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65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</a:t>
            </a:r>
            <a:r>
              <a:rPr lang="en-US" b="1" dirty="0"/>
              <a:t>has the TAB been doing</a:t>
            </a:r>
            <a:r>
              <a:rPr lang="en-US" b="1" dirty="0" smtClean="0"/>
              <a:t>?</a:t>
            </a:r>
            <a:br>
              <a:rPr lang="en-US" b="1" dirty="0" smtClean="0"/>
            </a:br>
            <a:r>
              <a:rPr lang="en-US" b="1" dirty="0" smtClean="0">
                <a:solidFill>
                  <a:srgbClr val="FF0000"/>
                </a:solidFill>
              </a:rPr>
              <a:t>Breaking news developments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527069"/>
            <a:ext cx="8946541" cy="3721330"/>
          </a:xfrm>
        </p:spPr>
        <p:txBody>
          <a:bodyPr>
            <a:noAutofit/>
          </a:bodyPr>
          <a:lstStyle/>
          <a:p>
            <a:r>
              <a:rPr lang="en-US" sz="2400" dirty="0" smtClean="0"/>
              <a:t>DEC Trees for </a:t>
            </a:r>
            <a:r>
              <a:rPr lang="en-US" sz="2400" dirty="0" err="1" smtClean="0"/>
              <a:t>Tribs</a:t>
            </a:r>
            <a:r>
              <a:rPr lang="en-US" sz="2400" dirty="0" smtClean="0"/>
              <a:t> Program has accepted our second application: we will receive 150 more free saplings in October to be planted along the shore at East Lake Road.</a:t>
            </a:r>
          </a:p>
          <a:p>
            <a:r>
              <a:rPr lang="en-US" sz="2400" dirty="0" smtClean="0"/>
              <a:t>September 23, Friday 9-10 AM: holding a seminar </a:t>
            </a:r>
            <a:r>
              <a:rPr lang="en-US" sz="2400" dirty="0"/>
              <a:t>for homeowners and </a:t>
            </a:r>
            <a:r>
              <a:rPr lang="en-US" sz="2400" dirty="0" smtClean="0"/>
              <a:t>landscapers – </a:t>
            </a:r>
            <a:r>
              <a:rPr lang="en-US" sz="2400" dirty="0" smtClean="0"/>
              <a:t>covering </a:t>
            </a:r>
            <a:r>
              <a:rPr lang="en-US" sz="2400" dirty="0"/>
              <a:t>tree diseases and invasive species management with DEC and professional speakers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54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has the TAB been doing?</a:t>
            </a:r>
            <a:br>
              <a:rPr lang="en-US" b="1" dirty="0"/>
            </a:br>
            <a:r>
              <a:rPr lang="en-US" b="1" dirty="0" smtClean="0">
                <a:solidFill>
                  <a:srgbClr val="FF0000"/>
                </a:solidFill>
              </a:rPr>
              <a:t>Creating a community nature preserve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3125584"/>
            <a:ext cx="8946541" cy="3122815"/>
          </a:xfrm>
        </p:spPr>
        <p:txBody>
          <a:bodyPr/>
          <a:lstStyle/>
          <a:p>
            <a:r>
              <a:rPr lang="en-US" sz="2400" dirty="0"/>
              <a:t>E</a:t>
            </a:r>
            <a:r>
              <a:rPr lang="en-US" sz="2400" dirty="0" smtClean="0"/>
              <a:t>mbarked on </a:t>
            </a:r>
            <a:r>
              <a:rPr lang="en-US" sz="2400" dirty="0"/>
              <a:t>a multi-year plan to transform the Race Track into a Nature Preserve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October 22, Saturday 430-630 PM: a Race Track Nature Preserve Dedication Ceremony is being </a:t>
            </a:r>
            <a:r>
              <a:rPr lang="en-US" sz="2400" dirty="0" smtClean="0"/>
              <a:t>planned</a:t>
            </a:r>
            <a:r>
              <a:rPr lang="en-US" sz="2400" dirty="0" smtClean="0"/>
              <a:t> </a:t>
            </a:r>
            <a:r>
              <a:rPr lang="en-US" sz="2400" dirty="0" smtClean="0"/>
              <a:t>in conjunction with the Garden Club – offering an educational tour of the Race Track with an </a:t>
            </a:r>
            <a:r>
              <a:rPr lang="en-US" sz="2400" i="1" dirty="0" smtClean="0"/>
              <a:t>Oktoberfest</a:t>
            </a:r>
            <a:r>
              <a:rPr lang="en-US" sz="2400" dirty="0" smtClean="0"/>
              <a:t> theme after the official ceremony.</a:t>
            </a:r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18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130" y="340012"/>
            <a:ext cx="9404723" cy="1446807"/>
          </a:xfrm>
        </p:spPr>
        <p:txBody>
          <a:bodyPr/>
          <a:lstStyle/>
          <a:p>
            <a:r>
              <a:rPr lang="en-US" b="1" dirty="0" smtClean="0"/>
              <a:t>The Race Track Preserve: the DEC and environmental experts advocate its preservation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443942"/>
            <a:ext cx="8946541" cy="3804457"/>
          </a:xfrm>
        </p:spPr>
        <p:txBody>
          <a:bodyPr>
            <a:noAutofit/>
          </a:bodyPr>
          <a:lstStyle/>
          <a:p>
            <a:r>
              <a:rPr lang="en-US" sz="2200" dirty="0" smtClean="0"/>
              <a:t>The ”bowl” is a cost-effective storm water management system for the surrounding hills/properties.</a:t>
            </a:r>
          </a:p>
          <a:p>
            <a:r>
              <a:rPr lang="en-US" sz="2200" dirty="0" smtClean="0"/>
              <a:t>This flood zone/Federal wetland area is the headwater of Augusta Brook, a tributary of the Ramapo River that provides drinking water for millions in NY and NJ. It stores the runoff and releases purified water over time into the stream.</a:t>
            </a:r>
          </a:p>
          <a:p>
            <a:r>
              <a:rPr lang="en-US" sz="2200" dirty="0" smtClean="0"/>
              <a:t>Trees and other vegetation along the embankments provide critical structural support to Tuxedo Road &amp; Clubhouse Road.</a:t>
            </a:r>
          </a:p>
          <a:p>
            <a:r>
              <a:rPr lang="en-US" sz="2200" dirty="0" smtClean="0"/>
              <a:t>Its mixed habitat of wetland, forest and meadow provides a superlative home to a diverse range flora and fauna not found elsewhere in the Lower Hudson Valley.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2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Race Track Preserve: restoration efforts to-date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853248"/>
            <a:ext cx="8946541" cy="4754587"/>
          </a:xfrm>
        </p:spPr>
        <p:txBody>
          <a:bodyPr>
            <a:noAutofit/>
          </a:bodyPr>
          <a:lstStyle/>
          <a:p>
            <a:r>
              <a:rPr lang="en-US" sz="1600" dirty="0" smtClean="0"/>
              <a:t>The </a:t>
            </a:r>
            <a:r>
              <a:rPr lang="en-US" sz="1600" dirty="0" smtClean="0"/>
              <a:t>preservation </a:t>
            </a:r>
            <a:r>
              <a:rPr lang="en-US" sz="1600" dirty="0"/>
              <a:t>plan is a continuation of the Village revitalization effort started more than 10 years ago – the first step </a:t>
            </a:r>
            <a:r>
              <a:rPr lang="en-US" sz="1600" dirty="0" smtClean="0"/>
              <a:t>of which was </a:t>
            </a:r>
            <a:r>
              <a:rPr lang="en-US" sz="1600" dirty="0" smtClean="0"/>
              <a:t>the </a:t>
            </a:r>
            <a:r>
              <a:rPr lang="en-US" sz="1600" dirty="0"/>
              <a:t>removal of the unsightly and health-hazardous </a:t>
            </a:r>
            <a:r>
              <a:rPr lang="en-US" sz="1600" dirty="0" smtClean="0"/>
              <a:t>dump </a:t>
            </a:r>
            <a:r>
              <a:rPr lang="en-US" sz="1600" dirty="0" smtClean="0"/>
              <a:t>in</a:t>
            </a:r>
            <a:r>
              <a:rPr lang="en-US" sz="1600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2007</a:t>
            </a:r>
            <a:r>
              <a:rPr lang="en-US" sz="1600" dirty="0" smtClean="0"/>
              <a:t>.</a:t>
            </a:r>
            <a:endParaRPr lang="en-US" sz="1600" dirty="0"/>
          </a:p>
          <a:p>
            <a:r>
              <a:rPr lang="en-US" sz="1600" b="1" dirty="0" smtClean="0">
                <a:solidFill>
                  <a:srgbClr val="FF0000"/>
                </a:solidFill>
              </a:rPr>
              <a:t>March 2016</a:t>
            </a:r>
            <a:r>
              <a:rPr lang="en-US" sz="1600" dirty="0" smtClean="0"/>
              <a:t>: the BOT-approved tree inventory study (conducted by arborist Brett Walker) was completed. The findings will provide data for a forest regeneration plan. A worrying result: only 12 saplings were identified in 21 acres!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April</a:t>
            </a:r>
            <a:r>
              <a:rPr lang="en-US" sz="1600" dirty="0" smtClean="0"/>
              <a:t>: </a:t>
            </a:r>
            <a:r>
              <a:rPr lang="en-US" sz="1600" dirty="0"/>
              <a:t>t</a:t>
            </a:r>
            <a:r>
              <a:rPr lang="en-US" sz="1600" dirty="0" smtClean="0"/>
              <a:t>he </a:t>
            </a:r>
            <a:r>
              <a:rPr lang="en-US" sz="1600" dirty="0" smtClean="0"/>
              <a:t>BOT-approved Trillium Invasive Species Management study mapped the locations of aggressive invasive plants at the embankment areas and in the meadow and recommended management methods and </a:t>
            </a:r>
            <a:r>
              <a:rPr lang="en-US" sz="1600" dirty="0" smtClean="0"/>
              <a:t>a timetable</a:t>
            </a:r>
            <a:r>
              <a:rPr lang="en-US" sz="1600" dirty="0" smtClean="0"/>
              <a:t>.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April – September</a:t>
            </a:r>
            <a:r>
              <a:rPr lang="en-US" sz="1600" dirty="0"/>
              <a:t>: removal of six ”priority” invasive species.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May</a:t>
            </a:r>
            <a:r>
              <a:rPr lang="en-US" sz="1600" dirty="0" smtClean="0"/>
              <a:t>: a</a:t>
            </a:r>
            <a:r>
              <a:rPr lang="en-US" sz="1600" dirty="0"/>
              <a:t> </a:t>
            </a:r>
            <a:r>
              <a:rPr lang="en-US" sz="1600" dirty="0" smtClean="0"/>
              <a:t>BOT-approved RFP was sent to landscape design firms for their proposals to remove invasive plants, replant native varieties and maintain the rest of the 21 acres.  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July</a:t>
            </a:r>
            <a:r>
              <a:rPr lang="en-US" sz="1600" dirty="0" smtClean="0"/>
              <a:t>: bid opening. 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September</a:t>
            </a:r>
            <a:r>
              <a:rPr lang="en-US" sz="1600" dirty="0" smtClean="0"/>
              <a:t>: </a:t>
            </a:r>
            <a:r>
              <a:rPr lang="en-US" sz="1600" dirty="0"/>
              <a:t>Trillium will submit </a:t>
            </a:r>
            <a:r>
              <a:rPr lang="en-US" sz="1600" dirty="0" smtClean="0"/>
              <a:t>a </a:t>
            </a:r>
            <a:r>
              <a:rPr lang="en-US" sz="1600" dirty="0"/>
              <a:t>replanting proposal for the embankments.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December</a:t>
            </a:r>
            <a:r>
              <a:rPr lang="en-US" sz="1600" dirty="0" smtClean="0"/>
              <a:t>: </a:t>
            </a:r>
            <a:r>
              <a:rPr lang="en-US" sz="1600" dirty="0" smtClean="0"/>
              <a:t>a </a:t>
            </a:r>
            <a:r>
              <a:rPr lang="en-US" sz="1600" dirty="0" smtClean="0"/>
              <a:t>government grant has been identified and will be applied for.</a:t>
            </a:r>
          </a:p>
          <a:p>
            <a:endParaRPr lang="en-US" sz="1600" dirty="0" smtClean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2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Race Track Preserve: the landscape design RFP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493819"/>
            <a:ext cx="8946541" cy="375458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Contacted five firms known for working on large scale meadow/natural areas, including Darrell Morrison (designer of Storm King), Hollander &amp; Connelly, Deborah </a:t>
            </a:r>
            <a:r>
              <a:rPr lang="en-US" sz="2400" dirty="0" err="1" smtClean="0"/>
              <a:t>Cerbonne</a:t>
            </a:r>
            <a:r>
              <a:rPr lang="en-US" sz="2400" dirty="0" smtClean="0"/>
              <a:t> Associates, Sundance Gardens, and Larry Weaner Landscape Associates.</a:t>
            </a:r>
          </a:p>
          <a:p>
            <a:r>
              <a:rPr lang="en-US" sz="2400" dirty="0" smtClean="0"/>
              <a:t>Two firms attended the mandatory site visit.</a:t>
            </a:r>
          </a:p>
          <a:p>
            <a:r>
              <a:rPr lang="en-US" sz="2400" dirty="0" smtClean="0"/>
              <a:t>The highly qualified firm – Larry Weaner Landscape Associates – submitted an excellent proposal.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3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TAB-recommended firm: Larry Weaner Landscape Associates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628" y="2161310"/>
            <a:ext cx="9235206" cy="437249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000" i="1" dirty="0"/>
              <a:t>Their </a:t>
            </a:r>
            <a:r>
              <a:rPr lang="en-US" sz="8000" i="1" dirty="0" smtClean="0"/>
              <a:t>credentials</a:t>
            </a:r>
            <a:r>
              <a:rPr lang="en-US" sz="8000" dirty="0" smtClean="0"/>
              <a:t>:</a:t>
            </a:r>
          </a:p>
          <a:p>
            <a:r>
              <a:rPr lang="en-US" sz="8000" dirty="0" smtClean="0"/>
              <a:t>30 years experience of landscape design and installation, combining expertise in horticulture, environmental science and traditional garden design.</a:t>
            </a:r>
          </a:p>
          <a:p>
            <a:r>
              <a:rPr lang="en-US" sz="8000" dirty="0" smtClean="0"/>
              <a:t>Recognitions: Landscape Design Award (2008) New England Wildflower Society, Gold Award (2008) Association of Professional Landscape Designers, Honorary Member, Garden Club of America (2015).</a:t>
            </a:r>
          </a:p>
          <a:p>
            <a:r>
              <a:rPr lang="en-US" sz="8000" dirty="0" smtClean="0"/>
              <a:t>Select clients: Taconic Parkway &amp; NY State Thruway Authority (30 acres) Croton Point Park (100 acres), NY; </a:t>
            </a:r>
            <a:r>
              <a:rPr lang="en-US" sz="8000" dirty="0" err="1" smtClean="0"/>
              <a:t>Kosciuko</a:t>
            </a:r>
            <a:r>
              <a:rPr lang="en-US" sz="8000" dirty="0" smtClean="0"/>
              <a:t> Park, CT (7 acres); National Audio-visual Conservation Center (30 acres), Twin Maples Farm, CT (450 acre private estate).</a:t>
            </a:r>
          </a:p>
          <a:p>
            <a:r>
              <a:rPr lang="en-US" sz="8000" dirty="0" smtClean="0"/>
              <a:t>Larry Weaner is a frequent lecturer and author of </a:t>
            </a:r>
            <a:r>
              <a:rPr lang="en-US" sz="8000" i="1" dirty="0" smtClean="0"/>
              <a:t>Garden Revolution: How our Landscapes Can be a Source of Environmental Change </a:t>
            </a:r>
            <a:r>
              <a:rPr lang="en-US" sz="8000" dirty="0" smtClean="0"/>
              <a:t>(Timber Press, 2016).</a:t>
            </a:r>
          </a:p>
          <a:p>
            <a:endParaRPr lang="en-US" sz="8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999</TotalTime>
  <Words>1280</Words>
  <Application>Microsoft Macintosh PowerPoint</Application>
  <PresentationFormat>Widescreen</PresentationFormat>
  <Paragraphs>116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Century Gothic</vt:lpstr>
      <vt:lpstr>Wingdings</vt:lpstr>
      <vt:lpstr>Wingdings 3</vt:lpstr>
      <vt:lpstr>Arial</vt:lpstr>
      <vt:lpstr>Ion</vt:lpstr>
      <vt:lpstr>Tuxedo Park  Tree Advisory Board (TPTAB)</vt:lpstr>
      <vt:lpstr>What has the TAB been doing? Education </vt:lpstr>
      <vt:lpstr>What has the TAB been doing? Forest revitalization on Village land</vt:lpstr>
      <vt:lpstr>What has the TAB been doing? Breaking news developments</vt:lpstr>
      <vt:lpstr>What has the TAB been doing? Creating a community nature preserve</vt:lpstr>
      <vt:lpstr>The Race Track Preserve: the DEC and environmental experts advocate its preservation</vt:lpstr>
      <vt:lpstr>The Race Track Preserve: restoration efforts to-date</vt:lpstr>
      <vt:lpstr>The Race Track Preserve: the landscape design RFP process</vt:lpstr>
      <vt:lpstr>TAB-recommended firm: Larry Weaner Landscape Associates </vt:lpstr>
      <vt:lpstr>TAB-recommended firm: Larry Weaner Landscape Associates </vt:lpstr>
      <vt:lpstr>The Race Track Preserve: the vision</vt:lpstr>
      <vt:lpstr>The Race Track Preserve: the vision</vt:lpstr>
      <vt:lpstr>The Race Track Preserve: the vision</vt:lpstr>
      <vt:lpstr>Larry Weaner Landscape Associates proposal – pricing</vt:lpstr>
      <vt:lpstr>Larry Weaner Landscape Associates proposal – funding</vt:lpstr>
      <vt:lpstr>The Race Track Preserve: implications to the Village</vt:lpstr>
      <vt:lpstr>BOT-approved TPTAB 2016/2017 budget</vt:lpstr>
      <vt:lpstr>BOT approved TPTAB 2016/2017 budget: expenses update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Tuxedo Park  Tree Advisory Board</dc:title>
  <dc:creator>chiu yin</dc:creator>
  <cp:lastModifiedBy>chiu yin hempel</cp:lastModifiedBy>
  <cp:revision>128</cp:revision>
  <cp:lastPrinted>2016-08-22T01:49:15Z</cp:lastPrinted>
  <dcterms:created xsi:type="dcterms:W3CDTF">2016-01-18T19:30:33Z</dcterms:created>
  <dcterms:modified xsi:type="dcterms:W3CDTF">2016-08-22T02:43:23Z</dcterms:modified>
</cp:coreProperties>
</file>